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5" r:id="rId7"/>
    <p:sldId id="266" r:id="rId8"/>
    <p:sldId id="261" r:id="rId9"/>
    <p:sldId id="262" r:id="rId10"/>
    <p:sldId id="267" r:id="rId11"/>
    <p:sldId id="268" r:id="rId12"/>
    <p:sldId id="264" r:id="rId13"/>
    <p:sldId id="270" r:id="rId14"/>
    <p:sldId id="271" r:id="rId15"/>
    <p:sldId id="272" r:id="rId16"/>
    <p:sldId id="273" r:id="rId17"/>
  </p:sldIdLst>
  <p:sldSz cx="12192000" cy="6858000"/>
  <p:notesSz cx="6858000" cy="9144000"/>
  <p:embeddedFontLst>
    <p:embeddedFont>
      <p:font typeface="Gill Sans MT" panose="020B0502020104020203" pitchFamily="34" charset="0"/>
      <p:regular r:id="rId18"/>
      <p:bold r:id="rId19"/>
      <p:italic r:id="rId20"/>
      <p:boldItalic r:id="rId2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30"/>
    <p:restoredTop sz="94526"/>
  </p:normalViewPr>
  <p:slideViewPr>
    <p:cSldViewPr snapToGrid="0" snapToObjects="1">
      <p:cViewPr varScale="1">
        <p:scale>
          <a:sx n="108" d="100"/>
          <a:sy n="108" d="100"/>
        </p:scale>
        <p:origin x="438"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3/21/2021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3/21/2021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3/21/2021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3/21/2021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3/21/2021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3/21/2021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3/21/2021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3/21/2021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7</a:t>
            </a:r>
          </a:p>
        </p:txBody>
      </p:sp>
      <p:sp>
        <p:nvSpPr>
          <p:cNvPr id="3" name="Subtitle 2"/>
          <p:cNvSpPr>
            <a:spLocks noGrp="1"/>
          </p:cNvSpPr>
          <p:nvPr>
            <p:ph type="subTitle" idx="1"/>
          </p:nvPr>
        </p:nvSpPr>
        <p:spPr/>
        <p:txBody>
          <a:bodyPr/>
          <a:lstStyle/>
          <a:p>
            <a:r>
              <a:rPr lang="en-US" dirty="0"/>
              <a:t>Individual from agi deductions</a:t>
            </a:r>
          </a:p>
        </p:txBody>
      </p:sp>
    </p:spTree>
    <p:extLst>
      <p:ext uri="{BB962C8B-B14F-4D97-AF65-F5344CB8AC3E}">
        <p14:creationId xmlns:p14="http://schemas.microsoft.com/office/powerpoint/2010/main" val="969382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lstStyle/>
          <a:p>
            <a:r>
              <a:rPr lang="en-US" dirty="0"/>
              <a:t>Taxpayer made the following contributions during the year:</a:t>
            </a:r>
          </a:p>
          <a:p>
            <a:pPr lvl="1"/>
            <a:r>
              <a:rPr lang="en-US" dirty="0"/>
              <a:t>Habitat for Humanity - $500 cash</a:t>
            </a:r>
          </a:p>
          <a:p>
            <a:pPr lvl="1"/>
            <a:r>
              <a:rPr lang="en-US" dirty="0"/>
              <a:t>Goodwill – four boxes of household good with FMV of $700</a:t>
            </a:r>
          </a:p>
          <a:p>
            <a:pPr lvl="1"/>
            <a:r>
              <a:rPr lang="en-US" dirty="0"/>
              <a:t>The guy down the street who lost his house in a fire - $1,000</a:t>
            </a:r>
          </a:p>
          <a:p>
            <a:pPr lvl="1"/>
            <a:r>
              <a:rPr lang="en-US" dirty="0"/>
              <a:t>What amount is deductible as a charitable contribution?</a:t>
            </a:r>
          </a:p>
          <a:p>
            <a:pPr lvl="1"/>
            <a:r>
              <a:rPr lang="en-US" dirty="0"/>
              <a:t>1,200 – only the contributions to the recognized charities can be deducted by the taxpayer</a:t>
            </a:r>
          </a:p>
        </p:txBody>
      </p:sp>
    </p:spTree>
    <p:extLst>
      <p:ext uri="{BB962C8B-B14F-4D97-AF65-F5344CB8AC3E}">
        <p14:creationId xmlns:p14="http://schemas.microsoft.com/office/powerpoint/2010/main" val="201161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fontScale="77500" lnSpcReduction="20000"/>
          </a:bodyPr>
          <a:lstStyle/>
          <a:p>
            <a:r>
              <a:rPr lang="en-US" dirty="0"/>
              <a:t>Taxpayer contributed a set of furniture used in his active trade or business to a public charity. If the taxpayer had sold the assets, they would have qualified for sec 1231 treatment. The FMV of the property on the date of contribution is $2,000. The adjusted basis to taxpayer on the date of contribution is $750. The charity in question helps to rescue feral pets off the street and put them in loving homes. The charity uses the furniture in in the office of their asset manager who oversees the trading portfolio owned by the charity.</a:t>
            </a:r>
          </a:p>
          <a:p>
            <a:r>
              <a:rPr lang="en-US" dirty="0"/>
              <a:t>What deduction is allowed to the taxpayer?</a:t>
            </a:r>
          </a:p>
          <a:p>
            <a:r>
              <a:rPr lang="en-US" dirty="0"/>
              <a:t>Probably only the $750</a:t>
            </a:r>
          </a:p>
          <a:p>
            <a:r>
              <a:rPr lang="en-US" dirty="0"/>
              <a:t>The contributed property is tangible personal property that is capital gain property (sec 1231 assets sold at a gain are characterized as capital). However the charity did not use the furniture in its charitable purposes (getting pets off the street). Therefore taxpayer is limited to the adjusted basis of the property contributed.</a:t>
            </a:r>
          </a:p>
        </p:txBody>
      </p:sp>
    </p:spTree>
    <p:extLst>
      <p:ext uri="{BB962C8B-B14F-4D97-AF65-F5344CB8AC3E}">
        <p14:creationId xmlns:p14="http://schemas.microsoft.com/office/powerpoint/2010/main" val="161680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p>
        </p:txBody>
      </p:sp>
      <p:sp>
        <p:nvSpPr>
          <p:cNvPr id="3" name="Content Placeholder 2"/>
          <p:cNvSpPr>
            <a:spLocks noGrp="1"/>
          </p:cNvSpPr>
          <p:nvPr>
            <p:ph idx="1"/>
          </p:nvPr>
        </p:nvSpPr>
        <p:spPr/>
        <p:txBody>
          <a:bodyPr/>
          <a:lstStyle/>
          <a:p>
            <a:r>
              <a:rPr lang="en-US" dirty="0"/>
              <a:t>Prior to 2018, there were a large number of miscellaneous itemized deductions. Most all of them are gone – except for two:</a:t>
            </a:r>
          </a:p>
          <a:p>
            <a:pPr lvl="1"/>
            <a:r>
              <a:rPr lang="en-US" dirty="0"/>
              <a:t>Gambling losses – limited to gambling winning reported on tax return; must have documentation</a:t>
            </a:r>
          </a:p>
          <a:p>
            <a:pPr lvl="1"/>
            <a:r>
              <a:rPr lang="en-US" dirty="0"/>
              <a:t>Personal casualty and theft losses</a:t>
            </a:r>
          </a:p>
        </p:txBody>
      </p:sp>
    </p:spTree>
    <p:extLst>
      <p:ext uri="{BB962C8B-B14F-4D97-AF65-F5344CB8AC3E}">
        <p14:creationId xmlns:p14="http://schemas.microsoft.com/office/powerpoint/2010/main" val="12990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Qualified Business income deduction (Sec 199a)</a:t>
            </a:r>
          </a:p>
        </p:txBody>
      </p:sp>
      <p:sp>
        <p:nvSpPr>
          <p:cNvPr id="3" name="Content Placeholder 2"/>
          <p:cNvSpPr>
            <a:spLocks noGrp="1"/>
          </p:cNvSpPr>
          <p:nvPr>
            <p:ph idx="1"/>
          </p:nvPr>
        </p:nvSpPr>
        <p:spPr/>
        <p:txBody>
          <a:bodyPr>
            <a:normAutofit/>
          </a:bodyPr>
          <a:lstStyle/>
          <a:p>
            <a:r>
              <a:rPr lang="en-US" dirty="0"/>
              <a:t>The QBI is a from AGI deduction that is added to either the total allowable itemized deductions or the standard deduction</a:t>
            </a:r>
          </a:p>
          <a:p>
            <a:r>
              <a:rPr lang="en-US" dirty="0"/>
              <a:t>QBI deduction is generally 20% of the taxpayer’s QBI</a:t>
            </a:r>
          </a:p>
          <a:p>
            <a:r>
              <a:rPr lang="en-US" dirty="0"/>
              <a:t>A qualified business is a business other than a specified service industry. Generally, any business that produces tangible property is a qualified business. Engineering and Architecture services are specifically listed as being qualified businesses.</a:t>
            </a:r>
          </a:p>
          <a:p>
            <a:r>
              <a:rPr lang="en-US" dirty="0"/>
              <a:t>Any taxpayer with AGI below $163,300($326,000) is not subject to the limitation of qualified business. When AGI hits $213,300($426,600) the limitation is fully phased in. </a:t>
            </a:r>
          </a:p>
        </p:txBody>
      </p:sp>
    </p:spTree>
    <p:extLst>
      <p:ext uri="{BB962C8B-B14F-4D97-AF65-F5344CB8AC3E}">
        <p14:creationId xmlns:p14="http://schemas.microsoft.com/office/powerpoint/2010/main" val="2027080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QBI Deduction</a:t>
            </a:r>
          </a:p>
        </p:txBody>
      </p:sp>
      <p:sp>
        <p:nvSpPr>
          <p:cNvPr id="3" name="Content Placeholder 2"/>
          <p:cNvSpPr>
            <a:spLocks noGrp="1"/>
          </p:cNvSpPr>
          <p:nvPr>
            <p:ph idx="1"/>
          </p:nvPr>
        </p:nvSpPr>
        <p:spPr>
          <a:xfrm>
            <a:off x="1451579" y="2015732"/>
            <a:ext cx="9603275" cy="3935125"/>
          </a:xfrm>
        </p:spPr>
        <p:txBody>
          <a:bodyPr>
            <a:normAutofit fontScale="77500" lnSpcReduction="20000"/>
          </a:bodyPr>
          <a:lstStyle/>
          <a:p>
            <a:r>
              <a:rPr lang="en-US" dirty="0"/>
              <a:t>Step one: calculate the QBI as all of the items of business income from the activity</a:t>
            </a:r>
          </a:p>
          <a:p>
            <a:pPr lvl="1"/>
            <a:r>
              <a:rPr lang="en-US" dirty="0"/>
              <a:t>Exclude items of portfolio income like interest, dividends, and capital gains</a:t>
            </a:r>
          </a:p>
          <a:p>
            <a:r>
              <a:rPr lang="en-US" dirty="0"/>
              <a:t>Step two: check for limitations</a:t>
            </a:r>
          </a:p>
          <a:p>
            <a:pPr lvl="1"/>
            <a:r>
              <a:rPr lang="en-US" dirty="0"/>
              <a:t>If taxpayer has AGI of $163,300($326,000) or less, proceed directly to step three</a:t>
            </a:r>
          </a:p>
          <a:p>
            <a:pPr lvl="1"/>
            <a:r>
              <a:rPr lang="en-US" dirty="0"/>
              <a:t>If taxpayer has AGI between $163,300($326,000) and $213,300($426,600) apply limitations based on phase in calculation (we won’t do that)</a:t>
            </a:r>
          </a:p>
          <a:p>
            <a:pPr lvl="1"/>
            <a:r>
              <a:rPr lang="en-US" dirty="0"/>
              <a:t>If taxpayer has AGI of $213,300($426,600) or more, calculate the following limitation</a:t>
            </a:r>
          </a:p>
          <a:p>
            <a:pPr lvl="2"/>
            <a:r>
              <a:rPr lang="en-US" dirty="0"/>
              <a:t>Allowable QBI is the lesser of net income or the greater of 50% of W-2 wages or the sum of 25% of W-2 wages and 2.5% of the unadjusted basis of qualified property (generally depreciable property owned at the end of the year)</a:t>
            </a:r>
          </a:p>
          <a:p>
            <a:r>
              <a:rPr lang="en-US" dirty="0"/>
              <a:t>Step three:</a:t>
            </a:r>
          </a:p>
          <a:p>
            <a:pPr lvl="1"/>
            <a:r>
              <a:rPr lang="en-US" dirty="0"/>
              <a:t>Multiply the allowable QBI by 20% and deduct from AGI</a:t>
            </a:r>
          </a:p>
          <a:p>
            <a:r>
              <a:rPr lang="en-US" dirty="0"/>
              <a:t>Note: there are a few other steps that might apply, but this is confusing enough already so we will skip those </a:t>
            </a:r>
            <a:r>
              <a:rPr lang="en-US" dirty="0">
                <a:sym typeface="Wingdings"/>
              </a:rPr>
              <a:t></a:t>
            </a:r>
            <a:endParaRPr lang="en-US" dirty="0"/>
          </a:p>
        </p:txBody>
      </p:sp>
    </p:spTree>
    <p:extLst>
      <p:ext uri="{BB962C8B-B14F-4D97-AF65-F5344CB8AC3E}">
        <p14:creationId xmlns:p14="http://schemas.microsoft.com/office/powerpoint/2010/main" val="462691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fontScale="92500" lnSpcReduction="20000"/>
          </a:bodyPr>
          <a:lstStyle/>
          <a:p>
            <a:r>
              <a:rPr lang="en-US" dirty="0"/>
              <a:t>Taxpayer and Spouse, who file married filing jointly) have net business income from qualified businesses of $400,000. In total, W-2 wages of $120,000 were paid to employees of the businesses. Total unadjusted basis of qualified property is equal to $3,000,000. Taxpayer and Spouse have AGI of $500,000 during the tax year. </a:t>
            </a:r>
          </a:p>
          <a:p>
            <a:r>
              <a:rPr lang="en-US" dirty="0"/>
              <a:t>What is the allowable QBI deduction for taxpayer and spouse?</a:t>
            </a:r>
          </a:p>
          <a:p>
            <a:r>
              <a:rPr lang="en-US" dirty="0"/>
              <a:t>Step one – calculate QBI</a:t>
            </a:r>
          </a:p>
          <a:p>
            <a:pPr lvl="1"/>
            <a:r>
              <a:rPr lang="en-US" dirty="0"/>
              <a:t>$400,000 – given in the facts of the question</a:t>
            </a:r>
          </a:p>
          <a:p>
            <a:r>
              <a:rPr lang="en-US" dirty="0"/>
              <a:t>Step two – check for limitations</a:t>
            </a:r>
          </a:p>
          <a:p>
            <a:pPr lvl="1"/>
            <a:r>
              <a:rPr lang="en-US" dirty="0"/>
              <a:t>Because taxpayer and spouse have AGI in excess of $426,600, we have to calculate the limitations on QBI…</a:t>
            </a:r>
          </a:p>
        </p:txBody>
      </p:sp>
    </p:spTree>
    <p:extLst>
      <p:ext uri="{BB962C8B-B14F-4D97-AF65-F5344CB8AC3E}">
        <p14:creationId xmlns:p14="http://schemas.microsoft.com/office/powerpoint/2010/main" val="448032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fontScale="92500" lnSpcReduction="10000"/>
          </a:bodyPr>
          <a:lstStyle/>
          <a:p>
            <a:r>
              <a:rPr lang="en-US" dirty="0"/>
              <a:t>Calculate the limitation</a:t>
            </a:r>
          </a:p>
          <a:p>
            <a:pPr lvl="1"/>
            <a:r>
              <a:rPr lang="en-US" b="1" dirty="0"/>
              <a:t>105,000</a:t>
            </a:r>
            <a:endParaRPr lang="en-US" dirty="0"/>
          </a:p>
          <a:p>
            <a:pPr lvl="1"/>
            <a:r>
              <a:rPr lang="en-US" dirty="0"/>
              <a:t>Income = 400,000</a:t>
            </a:r>
          </a:p>
          <a:p>
            <a:pPr lvl="1"/>
            <a:r>
              <a:rPr lang="en-US" dirty="0"/>
              <a:t>50% of W-2 wages = 60,000 (120,000 * 50%) OR</a:t>
            </a:r>
          </a:p>
          <a:p>
            <a:pPr lvl="1"/>
            <a:r>
              <a:rPr lang="en-US" dirty="0"/>
              <a:t>25% of W-2 wages plus 2.5% of unadjusted basis in qualified property = </a:t>
            </a:r>
            <a:r>
              <a:rPr lang="en-US" b="1" dirty="0"/>
              <a:t>105,000</a:t>
            </a:r>
            <a:r>
              <a:rPr lang="en-US" dirty="0"/>
              <a:t> ((120,000 * 25%) + (3M * 2.5%)</a:t>
            </a:r>
          </a:p>
          <a:p>
            <a:r>
              <a:rPr lang="en-US" dirty="0"/>
              <a:t>Step 3: multiply the QBI by 20%</a:t>
            </a:r>
          </a:p>
          <a:p>
            <a:pPr lvl="1"/>
            <a:r>
              <a:rPr lang="en-US" dirty="0"/>
              <a:t>$21,000 ($105,000 * 20%)</a:t>
            </a:r>
          </a:p>
          <a:p>
            <a:r>
              <a:rPr lang="en-US" dirty="0"/>
              <a:t>Final answer - $21,000 is the allowable QBI deduction for taxpayer and spouse</a:t>
            </a:r>
          </a:p>
          <a:p>
            <a:pPr lvl="1"/>
            <a:endParaRPr lang="en-US" dirty="0"/>
          </a:p>
        </p:txBody>
      </p:sp>
    </p:spTree>
    <p:extLst>
      <p:ext uri="{BB962C8B-B14F-4D97-AF65-F5344CB8AC3E}">
        <p14:creationId xmlns:p14="http://schemas.microsoft.com/office/powerpoint/2010/main" val="1503449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Generally speaking</a:t>
            </a:r>
          </a:p>
        </p:txBody>
      </p:sp>
      <p:sp>
        <p:nvSpPr>
          <p:cNvPr id="3" name="Content Placeholder 2"/>
          <p:cNvSpPr>
            <a:spLocks noGrp="1"/>
          </p:cNvSpPr>
          <p:nvPr>
            <p:ph idx="1"/>
          </p:nvPr>
        </p:nvSpPr>
        <p:spPr/>
        <p:txBody>
          <a:bodyPr/>
          <a:lstStyle/>
          <a:p>
            <a:r>
              <a:rPr lang="en-US" dirty="0"/>
              <a:t>From AGI deductions are those that are generated by personal and investment activity</a:t>
            </a:r>
          </a:p>
          <a:p>
            <a:r>
              <a:rPr lang="en-US" dirty="0"/>
              <a:t>Many of the from AGI deductions are hotly contested political issues</a:t>
            </a:r>
          </a:p>
          <a:p>
            <a:pPr lvl="1"/>
            <a:r>
              <a:rPr lang="en-US" dirty="0"/>
              <a:t>Mortgage interest for example is often put on the chopping block but then politics saves it</a:t>
            </a:r>
          </a:p>
        </p:txBody>
      </p:sp>
    </p:spTree>
    <p:extLst>
      <p:ext uri="{BB962C8B-B14F-4D97-AF65-F5344CB8AC3E}">
        <p14:creationId xmlns:p14="http://schemas.microsoft.com/office/powerpoint/2010/main" val="1605454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p>
        </p:txBody>
      </p:sp>
      <p:sp>
        <p:nvSpPr>
          <p:cNvPr id="3" name="Content Placeholder 2"/>
          <p:cNvSpPr>
            <a:spLocks noGrp="1"/>
          </p:cNvSpPr>
          <p:nvPr>
            <p:ph idx="1"/>
          </p:nvPr>
        </p:nvSpPr>
        <p:spPr/>
        <p:txBody>
          <a:bodyPr>
            <a:normAutofit fontScale="92500" lnSpcReduction="20000"/>
          </a:bodyPr>
          <a:lstStyle/>
          <a:p>
            <a:r>
              <a:rPr lang="en-US" dirty="0"/>
              <a:t>A taxpayer can itemize deductions when the total allowable itemizeable deductions are greater than the standard deduction</a:t>
            </a:r>
          </a:p>
          <a:p>
            <a:pPr lvl="1"/>
            <a:r>
              <a:rPr lang="en-US" dirty="0"/>
              <a:t>Standard deductions are given to us on the face of the tax return and are based on filing status</a:t>
            </a:r>
          </a:p>
          <a:p>
            <a:r>
              <a:rPr lang="en-US" dirty="0"/>
              <a:t>Some itemized deductions are limited based on an AGI floor</a:t>
            </a:r>
          </a:p>
          <a:p>
            <a:r>
              <a:rPr lang="en-US" dirty="0"/>
              <a:t>To calculate the floor multiply AGI by the allowable percentage; then only expenses in excess of that amount are allowable</a:t>
            </a:r>
          </a:p>
          <a:p>
            <a:pPr lvl="1"/>
            <a:r>
              <a:rPr lang="en-US" dirty="0"/>
              <a:t>Example: taxpayer has AGI of 120,000. AGI floor is 10%.</a:t>
            </a:r>
          </a:p>
          <a:p>
            <a:pPr lvl="1"/>
            <a:r>
              <a:rPr lang="en-US" dirty="0"/>
              <a:t>12,000 is the AGI floor</a:t>
            </a:r>
          </a:p>
          <a:p>
            <a:pPr lvl="1"/>
            <a:r>
              <a:rPr lang="en-US" dirty="0"/>
              <a:t>Taxpayer has 12,500 of deductions in this category</a:t>
            </a:r>
          </a:p>
          <a:p>
            <a:pPr lvl="1"/>
            <a:r>
              <a:rPr lang="en-US" dirty="0"/>
              <a:t>500 is allowable as a deduction (12,500 – 12,000)</a:t>
            </a:r>
          </a:p>
        </p:txBody>
      </p:sp>
    </p:spTree>
    <p:extLst>
      <p:ext uri="{BB962C8B-B14F-4D97-AF65-F5344CB8AC3E}">
        <p14:creationId xmlns:p14="http://schemas.microsoft.com/office/powerpoint/2010/main" val="192645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Medical expenses</a:t>
            </a:r>
          </a:p>
          <a:p>
            <a:pPr lvl="1"/>
            <a:r>
              <a:rPr lang="en-US" dirty="0"/>
              <a:t>Expenses for care and diagnosis of the taxpayer and allowable dependents</a:t>
            </a:r>
          </a:p>
          <a:p>
            <a:pPr lvl="1"/>
            <a:r>
              <a:rPr lang="en-US" dirty="0"/>
              <a:t>Travel, meals (not subject to a 50% limitation) and lodging are allowable</a:t>
            </a:r>
          </a:p>
          <a:p>
            <a:pPr lvl="1"/>
            <a:r>
              <a:rPr lang="en-US" dirty="0"/>
              <a:t>Standard mileage rate of .17 for personal car travel</a:t>
            </a:r>
          </a:p>
          <a:p>
            <a:pPr lvl="1"/>
            <a:r>
              <a:rPr lang="en-US" dirty="0"/>
              <a:t>Total deduction is limited to a 7.5% AGI floor</a:t>
            </a:r>
          </a:p>
          <a:p>
            <a:r>
              <a:rPr lang="en-US" dirty="0"/>
              <a:t>Taxes</a:t>
            </a:r>
          </a:p>
          <a:p>
            <a:pPr lvl="1"/>
            <a:r>
              <a:rPr lang="en-US" dirty="0"/>
              <a:t>Property taxes paid during the year to either a state or local taxing authority are allowable as a deduction</a:t>
            </a:r>
          </a:p>
          <a:p>
            <a:pPr lvl="1"/>
            <a:r>
              <a:rPr lang="en-US" dirty="0"/>
              <a:t>Sales tax is an allowable deduction – generally this is a general amount based on IRS tables, but if taxpayer purchases a large item (i.e. a car) that amount can be used</a:t>
            </a:r>
          </a:p>
          <a:p>
            <a:pPr lvl="1"/>
            <a:r>
              <a:rPr lang="en-US" dirty="0"/>
              <a:t>If taxpayer pays state income tax, a deduction is allowed for federal purposes</a:t>
            </a:r>
          </a:p>
          <a:p>
            <a:pPr lvl="1"/>
            <a:r>
              <a:rPr lang="en-US" dirty="0"/>
              <a:t>Total deduction for taxes paid is limited to $10,000</a:t>
            </a:r>
          </a:p>
          <a:p>
            <a:endParaRPr lang="en-US" dirty="0"/>
          </a:p>
        </p:txBody>
      </p:sp>
    </p:spTree>
    <p:extLst>
      <p:ext uri="{BB962C8B-B14F-4D97-AF65-F5344CB8AC3E}">
        <p14:creationId xmlns:p14="http://schemas.microsoft.com/office/powerpoint/2010/main" val="670667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p>
        </p:txBody>
      </p:sp>
      <p:sp>
        <p:nvSpPr>
          <p:cNvPr id="3" name="Content Placeholder 2"/>
          <p:cNvSpPr>
            <a:spLocks noGrp="1"/>
          </p:cNvSpPr>
          <p:nvPr>
            <p:ph idx="1"/>
          </p:nvPr>
        </p:nvSpPr>
        <p:spPr/>
        <p:txBody>
          <a:bodyPr/>
          <a:lstStyle/>
          <a:p>
            <a:r>
              <a:rPr lang="en-US" dirty="0"/>
              <a:t>Interest</a:t>
            </a:r>
          </a:p>
          <a:p>
            <a:pPr lvl="1"/>
            <a:r>
              <a:rPr lang="en-US" dirty="0"/>
              <a:t>Mortgage interest on the taxpayer’s primary residence and up to one other residence can be deducted</a:t>
            </a:r>
          </a:p>
          <a:p>
            <a:pPr lvl="2"/>
            <a:r>
              <a:rPr lang="en-US" dirty="0"/>
              <a:t>When the outstanding mortgage is more than $750,000 the allowable deduction is reduced pro rata</a:t>
            </a:r>
          </a:p>
          <a:p>
            <a:pPr lvl="2"/>
            <a:r>
              <a:rPr lang="en-US" dirty="0"/>
              <a:t>If your mortgage was obtained before 01.01.18 you can use the prior limitation amount of $1 M</a:t>
            </a:r>
          </a:p>
          <a:p>
            <a:pPr lvl="1"/>
            <a:r>
              <a:rPr lang="en-US" dirty="0"/>
              <a:t>Interest on investments is deductible to the extent taxpayer has investment income</a:t>
            </a:r>
          </a:p>
          <a:p>
            <a:pPr lvl="2"/>
            <a:r>
              <a:rPr lang="en-US" dirty="0"/>
              <a:t>Investment income is defined as gross income from investments less allowable investment deductions</a:t>
            </a:r>
          </a:p>
          <a:p>
            <a:pPr lvl="2"/>
            <a:r>
              <a:rPr lang="en-US" dirty="0"/>
              <a:t>Any interest not deducted in the current year is carried forward</a:t>
            </a:r>
          </a:p>
        </p:txBody>
      </p:sp>
    </p:spTree>
    <p:extLst>
      <p:ext uri="{BB962C8B-B14F-4D97-AF65-F5344CB8AC3E}">
        <p14:creationId xmlns:p14="http://schemas.microsoft.com/office/powerpoint/2010/main" val="1455500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fontScale="92500" lnSpcReduction="20000"/>
          </a:bodyPr>
          <a:lstStyle/>
          <a:p>
            <a:r>
              <a:rPr lang="en-US" dirty="0"/>
              <a:t>Taxpayer incurs medical expenses as follows:</a:t>
            </a:r>
          </a:p>
          <a:p>
            <a:pPr lvl="1"/>
            <a:r>
              <a:rPr lang="en-US" dirty="0"/>
              <a:t>Unreimbursed payments to physicians – 5,000</a:t>
            </a:r>
          </a:p>
          <a:p>
            <a:pPr lvl="1"/>
            <a:r>
              <a:rPr lang="en-US" dirty="0"/>
              <a:t>Prescriptions - 750</a:t>
            </a:r>
          </a:p>
          <a:p>
            <a:pPr lvl="1"/>
            <a:r>
              <a:rPr lang="en-US" dirty="0"/>
              <a:t>Travel to see a specialist in taxpayer’s car – 450 miles round trip</a:t>
            </a:r>
          </a:p>
          <a:p>
            <a:r>
              <a:rPr lang="en-US" dirty="0"/>
              <a:t>Taxpayer has AGI of 35,000. Taxpayer and spouse are both 45 years old.</a:t>
            </a:r>
          </a:p>
          <a:p>
            <a:r>
              <a:rPr lang="en-US" dirty="0"/>
              <a:t>What are the total medical expenses to report on schedule A?</a:t>
            </a:r>
          </a:p>
          <a:p>
            <a:r>
              <a:rPr lang="en-US" dirty="0"/>
              <a:t>5,827 (5,000 + 750 + (450 * .17 per mile) – answer is rounded</a:t>
            </a:r>
          </a:p>
          <a:p>
            <a:r>
              <a:rPr lang="en-US" dirty="0"/>
              <a:t>What is the allowable itemized deduction for taxpayer?</a:t>
            </a:r>
          </a:p>
          <a:p>
            <a:r>
              <a:rPr lang="en-US" dirty="0"/>
              <a:t>3,202 (5,827 - (35,000 * 7.5%))</a:t>
            </a:r>
          </a:p>
          <a:p>
            <a:endParaRPr lang="en-US" dirty="0"/>
          </a:p>
        </p:txBody>
      </p:sp>
    </p:spTree>
    <p:extLst>
      <p:ext uri="{BB962C8B-B14F-4D97-AF65-F5344CB8AC3E}">
        <p14:creationId xmlns:p14="http://schemas.microsoft.com/office/powerpoint/2010/main" val="10528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a:bodyPr>
          <a:lstStyle/>
          <a:p>
            <a:r>
              <a:rPr lang="en-US" dirty="0"/>
              <a:t>Taxpayer paid 25,000 in mortgage interest during the year. At the end of the year the outstanding principal balance on the mortgage is 760,000. The mortgage originated on 01.01.20.</a:t>
            </a:r>
          </a:p>
          <a:p>
            <a:pPr lvl="1"/>
            <a:r>
              <a:rPr lang="en-US" dirty="0"/>
              <a:t>What amount is deductible on schedule A</a:t>
            </a:r>
          </a:p>
          <a:p>
            <a:pPr lvl="1"/>
            <a:r>
              <a:rPr lang="en-US" dirty="0"/>
              <a:t>1.3% of the interest is allocated to the principal balance above $750,000 (10,000/ 760,000)</a:t>
            </a:r>
          </a:p>
          <a:p>
            <a:pPr lvl="1"/>
            <a:r>
              <a:rPr lang="en-US" dirty="0"/>
              <a:t>24,675 is deductible (25,000 – (25,000 * 1.3%))</a:t>
            </a:r>
          </a:p>
          <a:p>
            <a:pPr lvl="1"/>
            <a:r>
              <a:rPr lang="en-US" dirty="0"/>
              <a:t>The remainder is lost – no carryforward</a:t>
            </a:r>
          </a:p>
        </p:txBody>
      </p:sp>
    </p:spTree>
    <p:extLst>
      <p:ext uri="{BB962C8B-B14F-4D97-AF65-F5344CB8AC3E}">
        <p14:creationId xmlns:p14="http://schemas.microsoft.com/office/powerpoint/2010/main" val="140462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p>
        </p:txBody>
      </p:sp>
      <p:sp>
        <p:nvSpPr>
          <p:cNvPr id="3" name="Content Placeholder 2"/>
          <p:cNvSpPr>
            <a:spLocks noGrp="1"/>
          </p:cNvSpPr>
          <p:nvPr>
            <p:ph idx="1"/>
          </p:nvPr>
        </p:nvSpPr>
        <p:spPr/>
        <p:txBody>
          <a:bodyPr/>
          <a:lstStyle/>
          <a:p>
            <a:r>
              <a:rPr lang="en-US" dirty="0"/>
              <a:t>Charitable Contributions</a:t>
            </a:r>
          </a:p>
          <a:p>
            <a:pPr lvl="1"/>
            <a:r>
              <a:rPr lang="en-US" dirty="0"/>
              <a:t>Contribution must be to a recognized charitable organization (by the IRS)</a:t>
            </a:r>
          </a:p>
          <a:p>
            <a:pPr lvl="1"/>
            <a:r>
              <a:rPr lang="en-US" dirty="0"/>
              <a:t>Deductions greater than $250 must have a receipt from the charity</a:t>
            </a:r>
          </a:p>
          <a:p>
            <a:pPr lvl="1"/>
            <a:r>
              <a:rPr lang="en-US" dirty="0"/>
              <a:t>If property is contributed</a:t>
            </a:r>
          </a:p>
          <a:p>
            <a:pPr lvl="2"/>
            <a:r>
              <a:rPr lang="en-US" dirty="0"/>
              <a:t>Capital gain property (would generate LTCG if sold by taxpayer) – deduction is generally the FMV</a:t>
            </a:r>
          </a:p>
          <a:p>
            <a:pPr lvl="2"/>
            <a:r>
              <a:rPr lang="en-US" dirty="0"/>
              <a:t>If property is tangible personal property and charity does not use capital gain property for its charitable use, deduction is adjusted basis</a:t>
            </a:r>
          </a:p>
          <a:p>
            <a:pPr lvl="2"/>
            <a:r>
              <a:rPr lang="en-US" dirty="0"/>
              <a:t>Ordinary income property (generates ordinary income for taxpayer if sold) – deduction is the adjusted basis</a:t>
            </a:r>
          </a:p>
        </p:txBody>
      </p:sp>
    </p:spTree>
    <p:extLst>
      <p:ext uri="{BB962C8B-B14F-4D97-AF65-F5344CB8AC3E}">
        <p14:creationId xmlns:p14="http://schemas.microsoft.com/office/powerpoint/2010/main" val="92439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Itemized deductions</a:t>
            </a:r>
          </a:p>
        </p:txBody>
      </p:sp>
      <p:sp>
        <p:nvSpPr>
          <p:cNvPr id="3" name="Content Placeholder 2"/>
          <p:cNvSpPr>
            <a:spLocks noGrp="1"/>
          </p:cNvSpPr>
          <p:nvPr>
            <p:ph idx="1"/>
          </p:nvPr>
        </p:nvSpPr>
        <p:spPr/>
        <p:txBody>
          <a:bodyPr>
            <a:normAutofit fontScale="85000" lnSpcReduction="20000"/>
          </a:bodyPr>
          <a:lstStyle/>
          <a:p>
            <a:r>
              <a:rPr lang="en-US" dirty="0"/>
              <a:t>Charitable contributions cont.</a:t>
            </a:r>
          </a:p>
          <a:p>
            <a:pPr lvl="1"/>
            <a:r>
              <a:rPr lang="en-US" dirty="0"/>
              <a:t>If property is worth more than $5,000 taxpayer must get an appraisal on the value of the property and attach the appraisal to the tax return</a:t>
            </a:r>
          </a:p>
          <a:p>
            <a:pPr lvl="1"/>
            <a:r>
              <a:rPr lang="en-US" dirty="0"/>
              <a:t>Deductions have limits based on AGI and the kind of charity the property goes to</a:t>
            </a:r>
          </a:p>
          <a:p>
            <a:pPr lvl="1"/>
            <a:r>
              <a:rPr lang="en-US" dirty="0"/>
              <a:t>If the charity is a public charity or an operating foundation the limitation are</a:t>
            </a:r>
          </a:p>
          <a:p>
            <a:pPr lvl="2"/>
            <a:r>
              <a:rPr lang="en-US" dirty="0"/>
              <a:t>Cash – 50%</a:t>
            </a:r>
          </a:p>
          <a:p>
            <a:pPr lvl="2"/>
            <a:r>
              <a:rPr lang="en-US" dirty="0"/>
              <a:t>Capital gain property – 30%</a:t>
            </a:r>
          </a:p>
          <a:p>
            <a:pPr lvl="2"/>
            <a:r>
              <a:rPr lang="en-US" dirty="0"/>
              <a:t>Ordinary Income property – 50%</a:t>
            </a:r>
          </a:p>
          <a:p>
            <a:pPr lvl="1"/>
            <a:r>
              <a:rPr lang="en-US" dirty="0"/>
              <a:t>If the charity is a non operating foundation the limitations are</a:t>
            </a:r>
          </a:p>
          <a:p>
            <a:pPr lvl="2"/>
            <a:r>
              <a:rPr lang="en-US" dirty="0"/>
              <a:t>Cash – 30%</a:t>
            </a:r>
          </a:p>
          <a:p>
            <a:pPr lvl="2"/>
            <a:r>
              <a:rPr lang="en-US" dirty="0"/>
              <a:t>Capital Gain property – 20%</a:t>
            </a:r>
          </a:p>
          <a:p>
            <a:pPr lvl="2"/>
            <a:r>
              <a:rPr lang="en-US" dirty="0"/>
              <a:t>Ordinary Income Property – 30%</a:t>
            </a:r>
          </a:p>
        </p:txBody>
      </p:sp>
    </p:spTree>
    <p:extLst>
      <p:ext uri="{BB962C8B-B14F-4D97-AF65-F5344CB8AC3E}">
        <p14:creationId xmlns:p14="http://schemas.microsoft.com/office/powerpoint/2010/main" val="132993058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283</TotalTime>
  <Words>1530</Words>
  <Application>Microsoft Office PowerPoint</Application>
  <PresentationFormat>Widescreen</PresentationFormat>
  <Paragraphs>118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Gill Sans MT</vt:lpstr>
      <vt:lpstr>Gallery</vt:lpstr>
      <vt:lpstr>Chapter 7</vt:lpstr>
      <vt:lpstr>Generally speaking</vt:lpstr>
      <vt:lpstr>Itemized deductions</vt:lpstr>
      <vt:lpstr>Itemized Deductions </vt:lpstr>
      <vt:lpstr>Itemized deductions</vt:lpstr>
      <vt:lpstr>example</vt:lpstr>
      <vt:lpstr>example</vt:lpstr>
      <vt:lpstr>Itemized deductions</vt:lpstr>
      <vt:lpstr>Itemized deductions</vt:lpstr>
      <vt:lpstr>example</vt:lpstr>
      <vt:lpstr>example</vt:lpstr>
      <vt:lpstr>Itemized deductions</vt:lpstr>
      <vt:lpstr>Qualified Business income deduction (Sec 199a)</vt:lpstr>
      <vt:lpstr>Calculating QBI Deduction</vt:lpstr>
      <vt:lpstr>example</vt:lpstr>
      <vt:lpstr>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creator>Brandon Howard</dc:creator>
  <cp:lastModifiedBy>Brandon Howard</cp:lastModifiedBy>
  <cp:revision>20</cp:revision>
  <dcterms:created xsi:type="dcterms:W3CDTF">2017-04-02T14:21:21Z</dcterms:created>
  <dcterms:modified xsi:type="dcterms:W3CDTF">2021-03-21T19:32:00Z</dcterms:modified>
</cp:coreProperties>
</file>